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5" r:id="rId5"/>
    <p:sldId id="277" r:id="rId6"/>
    <p:sldId id="261" r:id="rId7"/>
    <p:sldId id="295" r:id="rId8"/>
    <p:sldId id="262" r:id="rId9"/>
    <p:sldId id="296" r:id="rId10"/>
    <p:sldId id="297" r:id="rId11"/>
    <p:sldId id="263" r:id="rId12"/>
    <p:sldId id="286" r:id="rId13"/>
    <p:sldId id="287" r:id="rId14"/>
    <p:sldId id="278" r:id="rId15"/>
    <p:sldId id="266" r:id="rId16"/>
    <p:sldId id="289" r:id="rId17"/>
    <p:sldId id="268" r:id="rId18"/>
    <p:sldId id="280" r:id="rId19"/>
    <p:sldId id="291" r:id="rId20"/>
    <p:sldId id="281" r:id="rId21"/>
    <p:sldId id="260" r:id="rId22"/>
    <p:sldId id="282" r:id="rId23"/>
    <p:sldId id="283" r:id="rId24"/>
    <p:sldId id="275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95B0A-C6E6-4E70-8214-E01095FC72EE}" v="79" dt="2024-02-01T14:34:17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9:34:44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1 122 24575,'0'-3'0,"0"0"0,1-1 0,-1 1 0,1 0 0,0 0 0,0 0 0,0 0 0,0 0 0,0 0 0,1 0 0,-1 0 0,1 0 0,0 1 0,0-1 0,0 0 0,0 1 0,0 0 0,0-1 0,1 1 0,-1 0 0,1 0 0,0 1 0,-1-1 0,7-2 0,5-2 0,1 0 0,1 1 0,-1 1 0,16-3 0,10-2 0,-28 5 0,0 0 0,0 1 0,0 1 0,0 0 0,1 1 0,-1 0 0,0 1 0,1 1 0,-1 0 0,0 0 0,0 2 0,18 4 0,-28-4 0,1 0 0,-1 0 0,0 0 0,1 0 0,-2 0 0,1 1 0,0-1 0,-1 1 0,1 0 0,-1 0 0,0 0 0,0 0 0,-1 0 0,1 0 0,-1 0 0,0 1 0,0 4 0,12 78 0,-1-7 0,-8-65 0,-1 0 0,-1 0 0,0 1 0,-1-1 0,-1 0 0,0 0 0,-1 1 0,-1-1 0,-3 16 0,-11 53 0,14-64 0,-2 0 0,0-1 0,-11 34 0,-84 258 0,91-282 0,-62 230 0,57-191 0,3 0 0,2 2 0,5-1 0,4 76 0,0-57 0,-2-82-50,2 0-1,-1-1 1,1 1-1,0 0 0,0-1 1,0 1-1,1 0 1,0-1-1,0 0 1,1 0-1,-1 1 0,1-1 1,0-1-1,0 1 1,1 0-1,-1-1 1,1 0-1,0 1 0,1-2 1,-1 1-1,0 0 1,1-1-1,0 0 1,0 0-1,0 0 1,7 2-1,2 2-6775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9:34:47.9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 1 24575,'-5'0'0,"1"1"0,0-1 0,-1 1 0,1 0 0,0 0 0,0 1 0,0-1 0,0 1 0,0 0 0,0 0 0,0 1 0,0-1 0,1 1 0,-1-1 0,1 1 0,0 0 0,0 1 0,0-1 0,0 0 0,0 1 0,1 0 0,0-1 0,0 1 0,-3 6 0,3-6 0,0 1 0,1 0 0,-1 0 0,1-1 0,0 1 0,0 0 0,0 0 0,1 0 0,0 0 0,0 0 0,0 0 0,0 0 0,1 0 0,0 0 0,0 0 0,0-1 0,1 1 0,-1 0 0,1-1 0,0 1 0,1-1 0,2 5 0,-1-5 0,0 0 0,0 0 0,1-1 0,-1 1 0,1-1 0,0 0 0,0 0 0,0-1 0,1 1 0,-1-1 0,0 0 0,1-1 0,-1 1 0,1-1 0,0 0 0,-1-1 0,1 1 0,0-1 0,0 0 0,-1-1 0,11-1 0,-11 2 0,0-1 0,-1 0 0,1 0 0,-1 0 0,1 0 0,-1 0 0,0-1 0,1 0 0,-1 0 0,0 0 0,0-1 0,0 1 0,-1-1 0,1 0 0,-1 0 0,1 0 0,-1-1 0,0 1 0,0-1 0,-1 0 0,1 0 0,-1 1 0,1-2 0,-1 1 0,0 0 0,2-9 0,-3 9 5,-1 1-1,0-1 0,1 0 0,-1 0 1,-1 1-1,1-1 0,0 0 1,-1 1-1,0-1 0,0 0 0,0 1 1,0-1-1,-1 1 0,1-1 1,-1 1-1,0 0 0,0 0 1,0 0-1,0 0 0,-1 0 0,1 0 1,-1 0-1,1 1 0,-1-1 1,0 1-1,-6-4 0,-5-1-274,-1 0-1,0 0 1,0 2-1,-29-8 1,40 12 141,-12-3-6697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89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63" r:id="rId11"/>
    <p:sldLayoutId id="2147483679" r:id="rId12"/>
    <p:sldLayoutId id="2147483677" r:id="rId13"/>
    <p:sldLayoutId id="2147483664" r:id="rId14"/>
    <p:sldLayoutId id="2147483672" r:id="rId15"/>
    <p:sldLayoutId id="2147483652" r:id="rId16"/>
    <p:sldLayoutId id="2147483653" r:id="rId17"/>
    <p:sldLayoutId id="2147483665" r:id="rId18"/>
    <p:sldLayoutId id="2147483650" r:id="rId19"/>
    <p:sldLayoutId id="2147483654" r:id="rId20"/>
    <p:sldLayoutId id="2147483674" r:id="rId21"/>
    <p:sldLayoutId id="2147483676" r:id="rId22"/>
    <p:sldLayoutId id="2147483673" r:id="rId23"/>
    <p:sldLayoutId id="2147483675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Schachfigur, Statue, Messing, Skulptur enthält.&#10;&#10;Beschreibung automatisch generiert.">
            <a:extLst>
              <a:ext uri="{FF2B5EF4-FFF2-40B4-BE49-F238E27FC236}">
                <a16:creationId xmlns:a16="http://schemas.microsoft.com/office/drawing/2014/main" id="{5F852587-3F49-0680-2B7C-EF59D82BE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875" b="21875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009EA0-AD2A-4E9B-F25A-634CB350D0F3}"/>
              </a:ext>
            </a:extLst>
          </p:cNvPr>
          <p:cNvSpPr/>
          <p:nvPr/>
        </p:nvSpPr>
        <p:spPr>
          <a:xfrm>
            <a:off x="-379828" y="-436098"/>
            <a:ext cx="13111090" cy="777943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5451" y="1269416"/>
            <a:ext cx="159851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27449" y="1330267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E</a:t>
            </a:r>
            <a:endParaRPr lang="en-US" dirty="0">
              <a:ea typeface="Source Sans Pro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9501" y="490621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Source Sans Pro"/>
              </a:rPr>
              <a:t>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19153" y="991513"/>
            <a:ext cx="1253665" cy="1681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</a:t>
            </a:r>
            <a:endParaRPr lang="en-US" dirty="0">
              <a:ea typeface="Source Sans Pro"/>
            </a:endParaRP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6"/>
            <a:ext cx="3677297" cy="6820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Aaron </a:t>
            </a:r>
            <a:r>
              <a:rPr lang="en-US" err="1"/>
              <a:t>debebe</a:t>
            </a:r>
            <a:endParaRPr lang="en-US" dirty="0" err="1">
              <a:ea typeface="Source Sans Pro"/>
            </a:endParaRPr>
          </a:p>
          <a:p>
            <a:r>
              <a:rPr lang="en-US" dirty="0">
                <a:ea typeface="Source Sans Pro"/>
              </a:rPr>
              <a:t>Constantin Schreyer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DC00EECA-EB70-6ADC-DDF6-0F7F48236A0D}"/>
              </a:ext>
            </a:extLst>
          </p:cNvPr>
          <p:cNvSpPr txBox="1">
            <a:spLocks/>
          </p:cNvSpPr>
          <p:nvPr/>
        </p:nvSpPr>
        <p:spPr>
          <a:xfrm>
            <a:off x="1895803" y="850839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H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6F478D4-48D7-FCD2-FE06-D24D8D630E7D}"/>
              </a:ext>
            </a:extLst>
          </p:cNvPr>
          <p:cNvSpPr txBox="1">
            <a:spLocks/>
          </p:cNvSpPr>
          <p:nvPr/>
        </p:nvSpPr>
        <p:spPr>
          <a:xfrm>
            <a:off x="1322364" y="2084304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F</a:t>
            </a:r>
            <a:endParaRPr lang="de-DE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5AB26880-DD71-055F-D045-57C85DBB81A5}"/>
              </a:ext>
            </a:extLst>
          </p:cNvPr>
          <p:cNvSpPr txBox="1">
            <a:spLocks/>
          </p:cNvSpPr>
          <p:nvPr/>
        </p:nvSpPr>
        <p:spPr>
          <a:xfrm>
            <a:off x="2740900" y="2409417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N</a:t>
            </a:r>
            <a:endParaRPr lang="de-DE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405A7CC-15B9-498D-79A4-C073C6F3E6CC}"/>
              </a:ext>
            </a:extLst>
          </p:cNvPr>
          <p:cNvSpPr txBox="1">
            <a:spLocks/>
          </p:cNvSpPr>
          <p:nvPr/>
        </p:nvSpPr>
        <p:spPr>
          <a:xfrm>
            <a:off x="1895803" y="2779349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ource Sans Pro"/>
              </a:rPr>
              <a:t>E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C38F63-09B1-F86B-ECFF-F29B4AF0E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77714" y="824568"/>
            <a:ext cx="0" cy="5339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0085" y="4546575"/>
            <a:ext cx="1500624" cy="1681163"/>
          </a:xfrm>
        </p:spPr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7374" y="2750392"/>
            <a:ext cx="1253665" cy="1681163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7374" y="897072"/>
            <a:ext cx="1253665" cy="1681163"/>
          </a:xfrm>
        </p:spPr>
        <p:txBody>
          <a:bodyPr/>
          <a:lstStyle/>
          <a:p>
            <a:r>
              <a:rPr lang="en-US" dirty="0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>
            <a:noAutofit/>
          </a:bodyPr>
          <a:lstStyle/>
          <a:p>
            <a:r>
              <a:rPr lang="en-US" dirty="0"/>
              <a:t>Company overview</a:t>
            </a:r>
          </a:p>
        </p:txBody>
      </p:sp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data from over 1,000 schools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E7501A7A-87F1-48B8-AE66-9FB3CB45D4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students need new study materials to help them succeed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Study tools are easy to use and accessible for all demographics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3F6B18F7-FCBF-493A-AD96-1FFF95A95E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266159"/>
            <a:ext cx="2941600" cy="3600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266159"/>
            <a:ext cx="29416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117103"/>
            <a:ext cx="2941600" cy="11418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266159"/>
            <a:ext cx="2941600" cy="360000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117103"/>
            <a:ext cx="2941600" cy="1141882"/>
          </a:xfrm>
        </p:spPr>
        <p:txBody>
          <a:bodyPr>
            <a:normAutofit lnSpcReduction="10000"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66082" y="3009550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66082" y="4017086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82" y="4957948"/>
            <a:ext cx="1254314" cy="360000"/>
          </a:xfrm>
        </p:spPr>
        <p:txBody>
          <a:bodyPr>
            <a:normAutofit/>
          </a:bodyPr>
          <a:lstStyle/>
          <a:p>
            <a:r>
              <a:rPr lang="en-ZA" dirty="0"/>
              <a:t>billion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03720" y="2816574"/>
            <a:ext cx="561421" cy="627254"/>
          </a:xfrm>
        </p:spPr>
        <p:txBody>
          <a:bodyPr/>
          <a:lstStyle/>
          <a:p>
            <a:r>
              <a:rPr lang="en-ZA" dirty="0"/>
              <a:t>3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03720" y="3805802"/>
            <a:ext cx="561421" cy="627254"/>
          </a:xfrm>
        </p:spPr>
        <p:txBody>
          <a:bodyPr/>
          <a:lstStyle/>
          <a:p>
            <a:r>
              <a:rPr lang="en-ZA" dirty="0"/>
              <a:t>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03721" y="4795030"/>
            <a:ext cx="561421" cy="62725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ZA" noProof="1"/>
              <a:t>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106" y="3058998"/>
            <a:ext cx="2427514" cy="715169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Addressable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29106" y="4069174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Freedom to invent</a:t>
            </a:r>
          </a:p>
          <a:p>
            <a:r>
              <a:rPr lang="en-US" dirty="0"/>
              <a:t>Serviceable market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29106" y="5011206"/>
            <a:ext cx="2427514" cy="71516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Addressable market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curriculum is priced below that of other tools in the education market</a:t>
            </a:r>
          </a:p>
          <a:p>
            <a:r>
              <a:rPr lang="en-ZA" noProof="1"/>
              <a:t>Simple and easy to use, compared to the complex tools of the competitors</a:t>
            </a:r>
          </a:p>
          <a:p>
            <a:r>
              <a:rPr lang="en-ZA" noProof="1"/>
              <a:t>Affordability is the main draw for educators to adopt our products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EF6CD5-D495-4379-8072-964BD6FF4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1343" y="2864204"/>
            <a:ext cx="1485125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Competitor 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332980"/>
            <a:ext cx="1183179" cy="492025"/>
          </a:xfrm>
        </p:spPr>
        <p:txBody>
          <a:bodyPr/>
          <a:lstStyle/>
          <a:p>
            <a:r>
              <a:rPr lang="en-US" dirty="0"/>
              <a:t>Competitor 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US" dirty="0"/>
              <a:t>Competitor 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194908"/>
            <a:ext cx="1183179" cy="492025"/>
          </a:xfrm>
        </p:spPr>
        <p:txBody>
          <a:bodyPr/>
          <a:lstStyle/>
          <a:p>
            <a:r>
              <a:rPr lang="en-US" dirty="0"/>
              <a:t>Competitor 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068793"/>
            <a:ext cx="1183179" cy="492025"/>
          </a:xfrm>
        </p:spPr>
        <p:txBody>
          <a:bodyPr/>
          <a:lstStyle/>
          <a:p>
            <a:r>
              <a:rPr lang="en-US" dirty="0"/>
              <a:t>Competitor 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4142" y="3783794"/>
            <a:ext cx="1393863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39963" y="2611626"/>
            <a:ext cx="1706965" cy="1048575"/>
          </a:xfrm>
        </p:spPr>
        <p:txBody>
          <a:bodyPr/>
          <a:lstStyle/>
          <a:p>
            <a:r>
              <a:rPr lang="en-US" dirty="0"/>
              <a:t>Contoso Ltd.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Feb 20XX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35" y="2167484"/>
            <a:ext cx="3294437" cy="5401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Roll out product to local schools to establish new STEM curriculum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0795" y="3339988"/>
            <a:ext cx="3295186" cy="320381"/>
          </a:xfrm>
        </p:spPr>
        <p:txBody>
          <a:bodyPr/>
          <a:lstStyle/>
          <a:p>
            <a:r>
              <a:rPr lang="en-US" dirty="0"/>
              <a:t>May 20XX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0795" y="3685464"/>
            <a:ext cx="3294437" cy="540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Release to regional school districts and monitor trends in each school</a:t>
            </a:r>
          </a:p>
          <a:p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1710" y="4857968"/>
            <a:ext cx="3295186" cy="320381"/>
          </a:xfrm>
        </p:spPr>
        <p:txBody>
          <a:bodyPr/>
          <a:lstStyle/>
          <a:p>
            <a:r>
              <a:rPr lang="en-US" dirty="0"/>
              <a:t>Oct 20XX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1710" y="5203444"/>
            <a:ext cx="3294437" cy="540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Gather feedback from teachers and continue to expand availability of the product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>
            <a:normAutofit/>
          </a:bodyPr>
          <a:lstStyle/>
          <a:p>
            <a:r>
              <a:rPr lang="en-ZA" dirty="0"/>
              <a:t>SCALING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ZA" dirty="0"/>
              <a:t>Two-year action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cxnSp>
        <p:nvCxnSpPr>
          <p:cNvPr id="51" name="Straight Connector 50" descr="Milestone Connector">
            <a:extLst>
              <a:ext uri="{FF2B5EF4-FFF2-40B4-BE49-F238E27FC236}">
                <a16:creationId xmlns:a16="http://schemas.microsoft.com/office/drawing/2014/main" id="{08DB31DC-8655-4956-9B1E-754B8549DC2B}"/>
              </a:ext>
            </a:extLst>
          </p:cNvPr>
          <p:cNvCxnSpPr>
            <a:cxnSpLocks/>
          </p:cNvCxnSpPr>
          <p:nvPr/>
        </p:nvCxnSpPr>
        <p:spPr>
          <a:xfrm rot="10800000">
            <a:off x="9121117" y="4376128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4763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3920" y="2860999"/>
            <a:ext cx="3722" cy="5334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175069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Gather feedback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18933" y="2858287"/>
            <a:ext cx="6667" cy="53802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17885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Deliver to students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862072"/>
            <a:ext cx="0" cy="53232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6000" y="4694195"/>
            <a:ext cx="2019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Test with schools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4293" y="4694195"/>
            <a:ext cx="1261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Regional launch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694195"/>
            <a:ext cx="0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77369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Draft blueprints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Run focus groups</a:t>
            </a: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673669"/>
              </p:ext>
            </p:extLst>
          </p:nvPr>
        </p:nvGraphicFramePr>
        <p:xfrm>
          <a:off x="1033463" y="1851025"/>
          <a:ext cx="10058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team member headshot">
            <a:extLst>
              <a:ext uri="{FF2B5EF4-FFF2-40B4-BE49-F238E27FC236}">
                <a16:creationId xmlns:a16="http://schemas.microsoft.com/office/drawing/2014/main" id="{9004F29C-AED9-40E4-B5C2-47C8B6E3F0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817" y="2233881"/>
            <a:ext cx="3387182" cy="2390238"/>
          </a:xfrm>
        </p:spPr>
      </p:pic>
      <p:pic>
        <p:nvPicPr>
          <p:cNvPr id="45" name="Picture Placeholder 44" descr="team member headshot">
            <a:extLst>
              <a:ext uri="{FF2B5EF4-FFF2-40B4-BE49-F238E27FC236}">
                <a16:creationId xmlns:a16="http://schemas.microsoft.com/office/drawing/2014/main" id="{D0F3841F-AC56-43DE-AD77-552631D14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0016" y="2233881"/>
            <a:ext cx="3917851" cy="2390238"/>
          </a:xfrm>
        </p:spPr>
      </p:pic>
      <p:pic>
        <p:nvPicPr>
          <p:cNvPr id="43" name="Picture Placeholder 42" descr="team member headshot">
            <a:extLst>
              <a:ext uri="{FF2B5EF4-FFF2-40B4-BE49-F238E27FC236}">
                <a16:creationId xmlns:a16="http://schemas.microsoft.com/office/drawing/2014/main" id="{4861242E-E0CB-4DBA-8F76-EDE01FEB29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215" y="2233881"/>
            <a:ext cx="3917851" cy="2390238"/>
          </a:xfrm>
        </p:spPr>
      </p:pic>
      <p:pic>
        <p:nvPicPr>
          <p:cNvPr id="41" name="Picture Placeholder 40" descr="team member headshot">
            <a:extLst>
              <a:ext uri="{FF2B5EF4-FFF2-40B4-BE49-F238E27FC236}">
                <a16:creationId xmlns:a16="http://schemas.microsoft.com/office/drawing/2014/main" id="{268FA579-104C-44D5-9FEC-3D0D8C5469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33881"/>
            <a:ext cx="3378263" cy="23902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4933" y="5061424"/>
            <a:ext cx="2443654" cy="320381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4932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Executive Officer</a:t>
            </a:r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76" y="5061424"/>
            <a:ext cx="2443654" cy="320381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1475" y="5406900"/>
            <a:ext cx="2443099" cy="361598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7835" y="5061424"/>
            <a:ext cx="2443654" cy="320381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7834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Chief Operations Officer</a:t>
            </a:r>
          </a:p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0181" y="5057897"/>
            <a:ext cx="2443654" cy="320381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0180" y="5403373"/>
            <a:ext cx="2443099" cy="361598"/>
          </a:xfrm>
        </p:spPr>
        <p:txBody>
          <a:bodyPr>
            <a:normAutofit/>
          </a:bodyPr>
          <a:lstStyle/>
          <a:p>
            <a:r>
              <a:rPr lang="en-US" dirty="0"/>
              <a:t>VP Marketing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ZA" b="1" dirty="0" err="1"/>
              <a:t>Gliederung</a:t>
            </a:r>
            <a:endParaRPr lang="en-Z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70688-B572-7BA7-1440-220390566407}"/>
              </a:ext>
            </a:extLst>
          </p:cNvPr>
          <p:cNvSpPr txBox="1"/>
          <p:nvPr/>
        </p:nvSpPr>
        <p:spPr>
          <a:xfrm>
            <a:off x="1099456" y="3849511"/>
            <a:ext cx="57898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Unsere Idee im Detail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Business</a:t>
            </a:r>
            <a:r>
              <a:rPr lang="en-US" sz="2400" b="1" dirty="0"/>
              <a:t> Model Canvas</a:t>
            </a:r>
            <a:endParaRPr lang="en-DE" sz="2400" b="1" dirty="0"/>
          </a:p>
          <a:p>
            <a:pPr marL="342900" indent="-342900">
              <a:buFont typeface="+mj-lt"/>
              <a:buAutoNum type="arabicPeriod"/>
            </a:pPr>
            <a:r>
              <a:rPr lang="en-DE" sz="2400" b="1" dirty="0"/>
              <a:t>Umsetzungsstrategie und aktueller Stand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Via Fine-tuned LLM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Via Chess Engine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und </a:t>
            </a:r>
            <a:r>
              <a:rPr lang="en-DE" sz="2000" dirty="0">
                <a:solidFill>
                  <a:schemeClr val="tx1">
                    <a:lumMod val="85000"/>
                  </a:schemeClr>
                </a:solidFill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team member headshot">
            <a:extLst>
              <a:ext uri="{FF2B5EF4-FFF2-40B4-BE49-F238E27FC236}">
                <a16:creationId xmlns:a16="http://schemas.microsoft.com/office/drawing/2014/main" id="{A52C5846-0257-4E03-B672-0BB12BB348C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3802" y="3121794"/>
            <a:ext cx="1808198" cy="1097726"/>
          </a:xfrm>
        </p:spPr>
      </p:pic>
      <p:pic>
        <p:nvPicPr>
          <p:cNvPr id="75" name="Picture Placeholder 74" descr="team member headshot">
            <a:extLst>
              <a:ext uri="{FF2B5EF4-FFF2-40B4-BE49-F238E27FC236}">
                <a16:creationId xmlns:a16="http://schemas.microsoft.com/office/drawing/2014/main" id="{F157973A-674F-49BD-B677-C65CA3E53BF3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0427" y="3121794"/>
            <a:ext cx="1799279" cy="1097726"/>
          </a:xfrm>
        </p:spPr>
      </p:pic>
      <p:pic>
        <p:nvPicPr>
          <p:cNvPr id="73" name="Picture Placeholder 72" descr="team member headshot">
            <a:extLst>
              <a:ext uri="{FF2B5EF4-FFF2-40B4-BE49-F238E27FC236}">
                <a16:creationId xmlns:a16="http://schemas.microsoft.com/office/drawing/2014/main" id="{C6A0A192-6B5B-4E65-85C4-82AB309208B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963" y="3121794"/>
            <a:ext cx="1799279" cy="1097726"/>
          </a:xfrm>
        </p:spPr>
      </p:pic>
      <p:pic>
        <p:nvPicPr>
          <p:cNvPr id="71" name="Picture Placeholder 70" descr="team member headshot">
            <a:extLst>
              <a:ext uri="{FF2B5EF4-FFF2-40B4-BE49-F238E27FC236}">
                <a16:creationId xmlns:a16="http://schemas.microsoft.com/office/drawing/2014/main" id="{425601C6-35A8-485D-916C-CE9DBCA6155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589" y="3121794"/>
            <a:ext cx="1799125" cy="1097726"/>
          </a:xfrm>
        </p:spPr>
      </p:pic>
      <p:pic>
        <p:nvPicPr>
          <p:cNvPr id="69" name="Picture Placeholder 68" descr="team member headshot">
            <a:extLst>
              <a:ext uri="{FF2B5EF4-FFF2-40B4-BE49-F238E27FC236}">
                <a16:creationId xmlns:a16="http://schemas.microsoft.com/office/drawing/2014/main" id="{B299571A-391C-4A55-B57A-C676751BC969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0214" y="3121794"/>
            <a:ext cx="1799279" cy="1097726"/>
          </a:xfrm>
        </p:spPr>
      </p:pic>
      <p:pic>
        <p:nvPicPr>
          <p:cNvPr id="20" name="Picture Placeholder 19" descr="team member headshot">
            <a:extLst>
              <a:ext uri="{FF2B5EF4-FFF2-40B4-BE49-F238E27FC236}">
                <a16:creationId xmlns:a16="http://schemas.microsoft.com/office/drawing/2014/main" id="{5ABC078D-7243-4CCA-B4C7-7F856E917B48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6838" y="3121794"/>
            <a:ext cx="1799279" cy="1097726"/>
          </a:xfrm>
        </p:spPr>
      </p:pic>
      <p:pic>
        <p:nvPicPr>
          <p:cNvPr id="18" name="Picture Placeholder 17" descr="team member headshot">
            <a:extLst>
              <a:ext uri="{FF2B5EF4-FFF2-40B4-BE49-F238E27FC236}">
                <a16:creationId xmlns:a16="http://schemas.microsoft.com/office/drawing/2014/main" id="{7C8118A4-D9B4-4F1C-94F9-D85DB922716A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3375" y="3121794"/>
            <a:ext cx="1799279" cy="1097726"/>
          </a:xfrm>
        </p:spPr>
      </p:pic>
      <p:pic>
        <p:nvPicPr>
          <p:cNvPr id="16" name="Picture Placeholder 15" descr="team member headshot">
            <a:extLst>
              <a:ext uri="{FF2B5EF4-FFF2-40B4-BE49-F238E27FC236}">
                <a16:creationId xmlns:a16="http://schemas.microsoft.com/office/drawing/2014/main" id="{E40EBD15-9BE4-4B6B-9D38-17782ACAD96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121794"/>
            <a:ext cx="1799279" cy="10977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5F3A2-BD72-4BD7-8978-696934BB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88C46-D361-43C5-A259-FFD53D340C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2325820"/>
            <a:ext cx="1799279" cy="320381"/>
          </a:xfrm>
        </p:spPr>
        <p:txBody>
          <a:bodyPr rIns="0"/>
          <a:lstStyle/>
          <a:p>
            <a:r>
              <a:rPr lang="en-US" dirty="0"/>
              <a:t>Takuma Hayashi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2469D-040B-4633-868F-F46180BB5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9" y="2586626"/>
            <a:ext cx="1798870" cy="361598"/>
          </a:xfrm>
        </p:spPr>
        <p:txBody>
          <a:bodyPr rIns="0"/>
          <a:lstStyle/>
          <a:p>
            <a:r>
              <a:rPr lang="en-US" dirty="0"/>
              <a:t>President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1D35133-309D-408B-BE24-A04299B3397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429000" y="2325820"/>
            <a:ext cx="1337117" cy="320381"/>
          </a:xfrm>
        </p:spPr>
        <p:txBody>
          <a:bodyPr rIns="0"/>
          <a:lstStyle/>
          <a:p>
            <a:r>
              <a:rPr lang="en-US" dirty="0"/>
              <a:t>Flora Berggren​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7831D1E-870E-4ABD-8753-BD9E6831521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429005" y="2586626"/>
            <a:ext cx="1336813" cy="361598"/>
          </a:xfrm>
        </p:spPr>
        <p:txBody>
          <a:bodyPr rIns="0">
            <a:normAutofit/>
          </a:bodyPr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7ED2CFF-91AA-4C37-A8BA-7985F6943F2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95597" y="2325820"/>
            <a:ext cx="1337117" cy="320381"/>
          </a:xfrm>
        </p:spPr>
        <p:txBody>
          <a:bodyPr rIns="0"/>
          <a:lstStyle/>
          <a:p>
            <a:r>
              <a:rPr lang="en-US" dirty="0"/>
              <a:t>Graham Barnes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3E2DEE7-7B07-4B69-83AA-0B22194738E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95602" y="2586626"/>
            <a:ext cx="1336813" cy="361598"/>
          </a:xfrm>
        </p:spPr>
        <p:txBody>
          <a:bodyPr rIns="0"/>
          <a:lstStyle/>
          <a:p>
            <a:r>
              <a:rPr lang="en-US" dirty="0"/>
              <a:t>VP Product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730D8288-4CA9-440F-9E8D-D4E6A278C7F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71508" y="2325820"/>
            <a:ext cx="1337117" cy="320381"/>
          </a:xfrm>
        </p:spPr>
        <p:txBody>
          <a:bodyPr rIns="0"/>
          <a:lstStyle/>
          <a:p>
            <a:r>
              <a:rPr lang="en-US" dirty="0"/>
              <a:t>Elizabeth Moore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F939551-3490-47E7-8A60-E31A9968617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371513" y="2586626"/>
            <a:ext cx="1336813" cy="361598"/>
          </a:xfrm>
        </p:spPr>
        <p:txBody>
          <a:bodyPr rIns="0"/>
          <a:lstStyle/>
          <a:p>
            <a:r>
              <a:rPr lang="en-US" dirty="0"/>
              <a:t>Product Designer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A2D4108-B74A-4571-A946-B650CEB28F1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483375" y="4507480"/>
            <a:ext cx="1337117" cy="320381"/>
          </a:xfrm>
        </p:spPr>
        <p:txBody>
          <a:bodyPr rIns="0"/>
          <a:lstStyle/>
          <a:p>
            <a:r>
              <a:rPr lang="en-US" dirty="0"/>
              <a:t>Mirjam Nilsson​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2C330D8-8158-4446-8455-8F2B3BFD54A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483380" y="4768286"/>
            <a:ext cx="1336813" cy="361598"/>
          </a:xfrm>
        </p:spPr>
        <p:txBody>
          <a:bodyPr rIns="0"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B3652F9-899B-446A-A0B0-F866A27EDD0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457493" y="4507480"/>
            <a:ext cx="1337117" cy="320381"/>
          </a:xfrm>
        </p:spPr>
        <p:txBody>
          <a:bodyPr rIns="0"/>
          <a:lstStyle/>
          <a:p>
            <a:r>
              <a:rPr lang="en-US" dirty="0"/>
              <a:t>Rajesh Santoshi​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CB096D4-7EDD-49A0-BDDF-B65903194B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57498" y="4768286"/>
            <a:ext cx="1336813" cy="361598"/>
          </a:xfrm>
        </p:spPr>
        <p:txBody>
          <a:bodyPr rIns="0"/>
          <a:lstStyle/>
          <a:p>
            <a:r>
              <a:rPr lang="en-US" dirty="0"/>
              <a:t>VP Marketing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DF5FED9E-C80B-4271-93B4-D1EB375A178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416963" y="4502202"/>
            <a:ext cx="1337117" cy="320381"/>
          </a:xfrm>
        </p:spPr>
        <p:txBody>
          <a:bodyPr rIns="0"/>
          <a:lstStyle/>
          <a:p>
            <a:r>
              <a:rPr lang="en-US" dirty="0"/>
              <a:t>Rowan Murphy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E00E5BB-4CA8-4E0E-B997-99AF89450D5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416968" y="4763008"/>
            <a:ext cx="1336813" cy="361598"/>
          </a:xfrm>
        </p:spPr>
        <p:txBody>
          <a:bodyPr rIns="0"/>
          <a:lstStyle/>
          <a:p>
            <a:r>
              <a:rPr lang="en-US" dirty="0"/>
              <a:t>SEO Strategist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E39F63B-18A9-4652-9C5D-9A1D5300099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76433" y="4527297"/>
            <a:ext cx="1799279" cy="320381"/>
          </a:xfrm>
        </p:spPr>
        <p:txBody>
          <a:bodyPr rIns="0"/>
          <a:lstStyle/>
          <a:p>
            <a:r>
              <a:rPr lang="en-US" dirty="0"/>
              <a:t>Robin Kline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A4F8487E-7677-41C0-A9E1-092AFE0416D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76438" y="4788103"/>
            <a:ext cx="1798870" cy="361598"/>
          </a:xfrm>
        </p:spPr>
        <p:txBody>
          <a:bodyPr rIns="0"/>
          <a:lstStyle/>
          <a:p>
            <a:r>
              <a:rPr lang="en-US" dirty="0"/>
              <a:t>Content Developer</a:t>
            </a:r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irl writing on white board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50804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At Contoso, we believe in giving 110%. By expanding STEM education tools, we help schools build a curriculum that will aid student success in college. We thrive because of our market knowledge and a great team behind our curriculum. As our CEO says, "Efficiencies will come from proactively transforming how we do business."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1307" y="4277953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Mirjam Nilsson​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56823" y="475256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mirjam@contoso.com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69713" y="5217644"/>
            <a:ext cx="2310968" cy="470424"/>
          </a:xfrm>
        </p:spPr>
        <p:txBody>
          <a:bodyPr/>
          <a:lstStyle/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0046" y="567320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206-555-0146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2716B324-50FA-9A4D-FD06-566E68B7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66" y="1654685"/>
            <a:ext cx="4274703" cy="4093028"/>
          </a:xfrm>
          <a:prstGeom prst="rect">
            <a:avLst/>
          </a:prstGeom>
          <a:noFill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Unsere</a:t>
            </a:r>
            <a:r>
              <a:rPr lang="en-US" b="1" dirty="0"/>
              <a:t> idee </a:t>
            </a:r>
            <a:r>
              <a:rPr lang="en-US" b="1" dirty="0" err="1"/>
              <a:t>im</a:t>
            </a:r>
            <a:r>
              <a:rPr lang="en-US" b="1" dirty="0"/>
              <a:t> detail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2D5471CA-A288-7E5A-4292-43638D8A8592}"/>
              </a:ext>
            </a:extLst>
          </p:cNvPr>
          <p:cNvSpPr txBox="1">
            <a:spLocks/>
          </p:cNvSpPr>
          <p:nvPr/>
        </p:nvSpPr>
        <p:spPr>
          <a:xfrm>
            <a:off x="6558173" y="2833744"/>
            <a:ext cx="4538690" cy="1141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noProof="1"/>
              <a:t>Erklärung der Engine-Evaluierung in menschlich verständlicher Sprache</a:t>
            </a:r>
            <a:endParaRPr lang="en-ZA" noProof="1"/>
          </a:p>
        </p:txBody>
      </p:sp>
      <p:sp>
        <p:nvSpPr>
          <p:cNvPr id="51" name="Geschweifte Klammer links 50">
            <a:extLst>
              <a:ext uri="{FF2B5EF4-FFF2-40B4-BE49-F238E27FC236}">
                <a16:creationId xmlns:a16="http://schemas.microsoft.com/office/drawing/2014/main" id="{6789CB0D-80B0-4817-265A-DF4888E801C9}"/>
              </a:ext>
            </a:extLst>
          </p:cNvPr>
          <p:cNvSpPr/>
          <p:nvPr/>
        </p:nvSpPr>
        <p:spPr>
          <a:xfrm>
            <a:off x="801785" y="1654685"/>
            <a:ext cx="330200" cy="395024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297DDE21-BC25-6EA7-80FE-C6E0948E0939}"/>
                  </a:ext>
                </a:extLst>
              </p14:cNvPr>
              <p14:cNvContentPartPr/>
              <p14:nvPr/>
            </p14:nvContentPartPr>
            <p14:xfrm>
              <a:off x="508815" y="3295548"/>
              <a:ext cx="160920" cy="668520"/>
            </p14:xfrm>
          </p:contentPart>
        </mc:Choice>
        <mc:Fallback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297DDE21-BC25-6EA7-80FE-C6E0948E09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695" y="3289428"/>
                <a:ext cx="17316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24FE5AF2-31EF-A23B-16B5-E97BDB394D80}"/>
                  </a:ext>
                </a:extLst>
              </p14:cNvPr>
              <p14:cNvContentPartPr/>
              <p14:nvPr/>
            </p14:nvContentPartPr>
            <p14:xfrm>
              <a:off x="545355" y="4088907"/>
              <a:ext cx="87840" cy="79920"/>
            </p14:xfrm>
          </p:contentPart>
        </mc:Choice>
        <mc:Fallback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24FE5AF2-31EF-A23B-16B5-E97BDB394D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235" y="4082787"/>
                <a:ext cx="100080" cy="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318A3F-3E99-6EEF-18D8-51458A292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chess piece&#10;&#10;Description automatically generated">
            <a:extLst>
              <a:ext uri="{FF2B5EF4-FFF2-40B4-BE49-F238E27FC236}">
                <a16:creationId xmlns:a16="http://schemas.microsoft.com/office/drawing/2014/main" id="{3099D8F2-8243-04F3-FF99-F8EB4913A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" r="1855"/>
          <a:stretch/>
        </p:blipFill>
        <p:spPr>
          <a:xfrm>
            <a:off x="2" y="10"/>
            <a:ext cx="6694955" cy="685799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6268386-D9D1-51D9-8E34-034C23459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anchor="ctr">
            <a:normAutofit/>
          </a:bodyPr>
          <a:lstStyle/>
          <a:p>
            <a:r>
              <a:rPr lang="en-US" dirty="0"/>
              <a:t>Oct 20XX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408563-BD5B-3BFF-51F7-8E04B010C5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schools to establish new STEM curriculum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A7977-3BF5-32EE-4727-F6799EC0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anchor="b">
            <a:normAutofit/>
          </a:bodyPr>
          <a:lstStyle/>
          <a:p>
            <a:r>
              <a:rPr lang="en-ZA" dirty="0" err="1"/>
              <a:t>Unsere</a:t>
            </a:r>
            <a:r>
              <a:rPr lang="en-ZA" dirty="0"/>
              <a:t> Idee </a:t>
            </a:r>
            <a:r>
              <a:rPr lang="en-ZA" dirty="0" err="1"/>
              <a:t>im</a:t>
            </a:r>
            <a:r>
              <a:rPr lang="en-ZA" dirty="0"/>
              <a:t> detail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A4CB93-76AE-3A8E-DC06-1830ADA8E6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C8300CC-9848-2565-D78A-00460529C9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sz="1500"/>
              <a:t>Feb 20XX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8729F8B3-153C-6F71-2013-DF96789C3B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/>
              <a:t>Release to regional school districts and monitor trends in each school</a:t>
            </a:r>
          </a:p>
          <a:p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DF3ABFD-11F1-72E7-3D09-151DFFEC42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 anchor="ctr">
            <a:normAutofit/>
          </a:bodyPr>
          <a:lstStyle/>
          <a:p>
            <a:r>
              <a:rPr lang="en-US" sz="1500"/>
              <a:t>May 20XX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C58EA9E-3629-D1C4-45A9-B3D774BBFB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US" sz="1100"/>
              <a:t>Gather feedback from teachers and continue to expand availability of the product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22670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1" y="419184"/>
            <a:ext cx="2681331" cy="1110286"/>
          </a:xfrm>
        </p:spPr>
        <p:txBody>
          <a:bodyPr/>
          <a:lstStyle/>
          <a:p>
            <a:r>
              <a:rPr lang="en-DE" sz="2800" b="1" dirty="0"/>
              <a:t>Business</a:t>
            </a:r>
            <a:r>
              <a:rPr lang="en-US" sz="2800" b="1" dirty="0"/>
              <a:t> Model Canvas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EBB7FA-7282-111D-51D8-EA74E17E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1693333"/>
            <a:ext cx="8632910" cy="516466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EDD020E-D33D-F07E-7688-D3C25E471E47}"/>
              </a:ext>
            </a:extLst>
          </p:cNvPr>
          <p:cNvSpPr txBox="1"/>
          <p:nvPr/>
        </p:nvSpPr>
        <p:spPr>
          <a:xfrm>
            <a:off x="1964173" y="2133599"/>
            <a:ext cx="821266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Schach-</a:t>
            </a:r>
          </a:p>
          <a:p>
            <a:r>
              <a:rPr lang="en-US" sz="1100" dirty="0">
                <a:solidFill>
                  <a:schemeClr val="bg1"/>
                </a:solidFill>
              </a:rPr>
              <a:t>websites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CA6B967-484F-8CCA-355F-B0213F7A2488}"/>
              </a:ext>
            </a:extLst>
          </p:cNvPr>
          <p:cNvSpPr txBox="1"/>
          <p:nvPr/>
        </p:nvSpPr>
        <p:spPr>
          <a:xfrm>
            <a:off x="1920954" y="2789308"/>
            <a:ext cx="1220094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Schach-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Contentcreators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37A6C6-A167-6E3B-7EC2-96F42D5AE5DC}"/>
              </a:ext>
            </a:extLst>
          </p:cNvPr>
          <p:cNvSpPr txBox="1"/>
          <p:nvPr/>
        </p:nvSpPr>
        <p:spPr>
          <a:xfrm>
            <a:off x="7010306" y="3950155"/>
            <a:ext cx="821266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Schach-</a:t>
            </a:r>
          </a:p>
          <a:p>
            <a:r>
              <a:rPr lang="en-US" sz="1100" dirty="0">
                <a:solidFill>
                  <a:schemeClr val="bg1"/>
                </a:solidFill>
              </a:rPr>
              <a:t>websites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AE1B32E-843C-1E15-48C6-6E46A53B9DD4}"/>
              </a:ext>
            </a:extLst>
          </p:cNvPr>
          <p:cNvSpPr txBox="1"/>
          <p:nvPr/>
        </p:nvSpPr>
        <p:spPr>
          <a:xfrm>
            <a:off x="7010306" y="5008318"/>
            <a:ext cx="821266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Addon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A903E7-6361-1FA5-224E-D91FA6392DF7}"/>
              </a:ext>
            </a:extLst>
          </p:cNvPr>
          <p:cNvSpPr txBox="1"/>
          <p:nvPr/>
        </p:nvSpPr>
        <p:spPr>
          <a:xfrm>
            <a:off x="7866812" y="4381782"/>
            <a:ext cx="821266" cy="600164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Eigene</a:t>
            </a:r>
            <a:r>
              <a:rPr lang="en-US" sz="1100" dirty="0">
                <a:solidFill>
                  <a:schemeClr val="bg1"/>
                </a:solidFill>
              </a:rPr>
              <a:t> App / Website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DDB6232-07E0-3B68-EA8F-CDB18C4D4C67}"/>
              </a:ext>
            </a:extLst>
          </p:cNvPr>
          <p:cNvSpPr txBox="1"/>
          <p:nvPr/>
        </p:nvSpPr>
        <p:spPr>
          <a:xfrm>
            <a:off x="5403013" y="2133599"/>
            <a:ext cx="1251787" cy="769441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Verst</a:t>
            </a:r>
            <a:r>
              <a:rPr lang="de-DE" sz="1100" dirty="0" err="1">
                <a:solidFill>
                  <a:schemeClr val="bg1"/>
                </a:solidFill>
              </a:rPr>
              <a:t>ändlich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und </a:t>
            </a:r>
            <a:r>
              <a:rPr lang="en-US" sz="1100" dirty="0" err="1">
                <a:solidFill>
                  <a:schemeClr val="bg1"/>
                </a:solidFill>
              </a:rPr>
              <a:t>korrekt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Schachpositionen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erkl</a:t>
            </a:r>
            <a:r>
              <a:rPr lang="de-DE" sz="1100" dirty="0">
                <a:solidFill>
                  <a:schemeClr val="bg1"/>
                </a:solidFill>
              </a:rPr>
              <a:t>ä</a:t>
            </a:r>
            <a:r>
              <a:rPr lang="en-US" sz="1100" dirty="0">
                <a:solidFill>
                  <a:schemeClr val="bg1"/>
                </a:solidFill>
              </a:rPr>
              <a:t>ren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057D22-DC98-D811-2FB3-747AA830E204}"/>
              </a:ext>
            </a:extLst>
          </p:cNvPr>
          <p:cNvSpPr txBox="1"/>
          <p:nvPr/>
        </p:nvSpPr>
        <p:spPr>
          <a:xfrm>
            <a:off x="3716851" y="4460266"/>
            <a:ext cx="1013862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Schachengine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4F3E84B-445A-9FF3-0DC0-52F7E6FEE687}"/>
              </a:ext>
            </a:extLst>
          </p:cNvPr>
          <p:cNvSpPr txBox="1"/>
          <p:nvPr/>
        </p:nvSpPr>
        <p:spPr>
          <a:xfrm>
            <a:off x="3971538" y="4034793"/>
            <a:ext cx="504489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LLM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4A4A2B0-702D-782A-A389-F6582379CAF8}"/>
              </a:ext>
            </a:extLst>
          </p:cNvPr>
          <p:cNvSpPr txBox="1"/>
          <p:nvPr/>
        </p:nvSpPr>
        <p:spPr>
          <a:xfrm>
            <a:off x="1870317" y="5990593"/>
            <a:ext cx="72895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Wartung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270AAF2-3430-B412-F516-FB46F9363C70}"/>
              </a:ext>
            </a:extLst>
          </p:cNvPr>
          <p:cNvSpPr txBox="1"/>
          <p:nvPr/>
        </p:nvSpPr>
        <p:spPr>
          <a:xfrm>
            <a:off x="6220381" y="6012186"/>
            <a:ext cx="72895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Werbung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E0D0C1C-1CE1-9CB4-447F-FD649EDDC57F}"/>
              </a:ext>
            </a:extLst>
          </p:cNvPr>
          <p:cNvSpPr txBox="1"/>
          <p:nvPr/>
        </p:nvSpPr>
        <p:spPr>
          <a:xfrm>
            <a:off x="7076363" y="6012186"/>
            <a:ext cx="115156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Partnerschaften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D5A37EB-BC30-ED28-9F1F-5DD389791919}"/>
              </a:ext>
            </a:extLst>
          </p:cNvPr>
          <p:cNvSpPr txBox="1"/>
          <p:nvPr/>
        </p:nvSpPr>
        <p:spPr>
          <a:xfrm>
            <a:off x="5540302" y="3153347"/>
            <a:ext cx="858671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Einfache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Nutzung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E1F4CC9-3666-E3C8-8ECA-0B9C7723BF25}"/>
              </a:ext>
            </a:extLst>
          </p:cNvPr>
          <p:cNvSpPr txBox="1"/>
          <p:nvPr/>
        </p:nvSpPr>
        <p:spPr>
          <a:xfrm>
            <a:off x="3715472" y="2073049"/>
            <a:ext cx="1013862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Wartung</a:t>
            </a:r>
            <a:r>
              <a:rPr lang="en-US" sz="1100" dirty="0">
                <a:solidFill>
                  <a:schemeClr val="bg1"/>
                </a:solidFill>
              </a:rPr>
              <a:t> und </a:t>
            </a:r>
            <a:r>
              <a:rPr lang="en-US" sz="1100" dirty="0" err="1">
                <a:solidFill>
                  <a:schemeClr val="bg1"/>
                </a:solidFill>
              </a:rPr>
              <a:t>Entwicklung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B40710-699F-15D9-FC08-86331A49451D}"/>
              </a:ext>
            </a:extLst>
          </p:cNvPr>
          <p:cNvSpPr txBox="1"/>
          <p:nvPr/>
        </p:nvSpPr>
        <p:spPr>
          <a:xfrm>
            <a:off x="3715472" y="2622042"/>
            <a:ext cx="78427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Marketing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070629-3FBF-554B-7598-939B762F0923}"/>
              </a:ext>
            </a:extLst>
          </p:cNvPr>
          <p:cNvSpPr txBox="1"/>
          <p:nvPr/>
        </p:nvSpPr>
        <p:spPr>
          <a:xfrm>
            <a:off x="2726299" y="5905954"/>
            <a:ext cx="1329234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Werbung</a:t>
            </a:r>
            <a:r>
              <a:rPr lang="en-US" sz="1100" dirty="0">
                <a:solidFill>
                  <a:schemeClr val="bg1"/>
                </a:solidFill>
              </a:rPr>
              <a:t> &amp; Marketing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27C1B62-A67E-5BE2-0EC7-A6627EAA47A7}"/>
              </a:ext>
            </a:extLst>
          </p:cNvPr>
          <p:cNvSpPr txBox="1"/>
          <p:nvPr/>
        </p:nvSpPr>
        <p:spPr>
          <a:xfrm>
            <a:off x="8830717" y="2157687"/>
            <a:ext cx="139711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Schachinteressierte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0C07C3F-44C6-61FC-4FA3-7F523DCD8923}"/>
              </a:ext>
            </a:extLst>
          </p:cNvPr>
          <p:cNvSpPr txBox="1"/>
          <p:nvPr/>
        </p:nvSpPr>
        <p:spPr>
          <a:xfrm>
            <a:off x="8830717" y="2682418"/>
            <a:ext cx="139711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Schachamateure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CC88BD5-9FE8-D563-D88C-49E501679C68}"/>
              </a:ext>
            </a:extLst>
          </p:cNvPr>
          <p:cNvSpPr txBox="1"/>
          <p:nvPr/>
        </p:nvSpPr>
        <p:spPr>
          <a:xfrm>
            <a:off x="3697643" y="3028335"/>
            <a:ext cx="1220095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Schachvers</a:t>
            </a:r>
            <a:r>
              <a:rPr lang="de-DE" sz="1100" dirty="0" err="1">
                <a:solidFill>
                  <a:schemeClr val="bg1"/>
                </a:solidFill>
              </a:rPr>
              <a:t>tändis</a:t>
            </a:r>
            <a:r>
              <a:rPr lang="de-DE" sz="1100" dirty="0">
                <a:solidFill>
                  <a:schemeClr val="bg1"/>
                </a:solidFill>
              </a:rPr>
              <a:t> aller erweitern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C647BC8-6D7B-E351-7C03-077BC11BF48D}"/>
              </a:ext>
            </a:extLst>
          </p:cNvPr>
          <p:cNvSpPr txBox="1"/>
          <p:nvPr/>
        </p:nvSpPr>
        <p:spPr>
          <a:xfrm>
            <a:off x="5470357" y="3734711"/>
            <a:ext cx="1114499" cy="600164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Einfache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Integration ins </a:t>
            </a:r>
            <a:r>
              <a:rPr lang="en-US" sz="1100" dirty="0" err="1">
                <a:solidFill>
                  <a:schemeClr val="bg1"/>
                </a:solidFill>
              </a:rPr>
              <a:t>Schacherlebnis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DEFB01A-CB1B-0769-CFC3-073FF6822876}"/>
              </a:ext>
            </a:extLst>
          </p:cNvPr>
          <p:cNvSpPr txBox="1"/>
          <p:nvPr/>
        </p:nvSpPr>
        <p:spPr>
          <a:xfrm>
            <a:off x="7145330" y="2087432"/>
            <a:ext cx="1329777" cy="600164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P</a:t>
            </a:r>
            <a:r>
              <a:rPr lang="en-US" sz="1100" dirty="0" err="1">
                <a:solidFill>
                  <a:schemeClr val="bg1"/>
                </a:solidFill>
              </a:rPr>
              <a:t>roduktplatzierung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bei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Contentcreators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D9AE186-664B-7E7E-0153-6919A938A39E}"/>
              </a:ext>
            </a:extLst>
          </p:cNvPr>
          <p:cNvSpPr txBox="1"/>
          <p:nvPr/>
        </p:nvSpPr>
        <p:spPr>
          <a:xfrm>
            <a:off x="7145330" y="2847978"/>
            <a:ext cx="1465270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Kooperation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Schachdienstleistern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63006EB-4DA1-7DC3-AE3A-E1AA91159859}"/>
              </a:ext>
            </a:extLst>
          </p:cNvPr>
          <p:cNvSpPr txBox="1"/>
          <p:nvPr/>
        </p:nvSpPr>
        <p:spPr>
          <a:xfrm>
            <a:off x="8354956" y="6012186"/>
            <a:ext cx="115156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Subscriptions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1CC8B-7131-EFE8-0B31-363E9EBD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75BB1-3248-1A15-3278-23E164E95A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8E9CBA-8C03-D08D-C995-CB43F49C30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data from over 1,000 schools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5F54DD01-96D6-3DD1-FC6E-5B67B4AEC29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12D5D-27E9-09B1-7311-38929B6F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DE" sz="2800" b="1" dirty="0"/>
              <a:t>Umsetzungsstrategie und aktueller Stand</a:t>
            </a:r>
            <a:r>
              <a:rPr lang="en-DE" b="1" dirty="0"/>
              <a:t> -  Via fine-tuned llm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47AF44-09EA-D974-085D-02C3DC38D7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2C25F1-666F-5368-838D-1470DF508C7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students need new study materials to help them succeed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1CA78378-4D3F-B66F-DB92-15618C1D1C9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988A92-DD0A-91E0-3FCB-DA13716433B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866C83-88F4-5D60-C9E8-44408EA9220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Study tools are easy to use and accessible for all demographics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C3E3DE39-BA7E-5640-1314-613ABCA946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E580-DBD2-8730-AC56-CFBB5E1BA2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87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0CA90-746E-375B-1EC6-15A36224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0EB2-8F3C-7DDA-2EA4-87BD0589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DE" sz="2800" b="1" dirty="0"/>
              <a:t>Umsetzungsstrategie und aktueller Stand</a:t>
            </a:r>
            <a:r>
              <a:rPr lang="en-DE" b="1" dirty="0"/>
              <a:t> -  Via </a:t>
            </a:r>
            <a:r>
              <a:rPr lang="en-US" b="1" dirty="0"/>
              <a:t>chess Engine und llm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6A83A-2148-04DD-8613-0F6522F6820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8A73C-E407-52A0-634E-91EBE2E0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8" y="2514599"/>
            <a:ext cx="2455334" cy="24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7BF2ABD-862C-C6AB-1BD4-855EB0B8A440}"/>
              </a:ext>
            </a:extLst>
          </p:cNvPr>
          <p:cNvSpPr txBox="1"/>
          <p:nvPr/>
        </p:nvSpPr>
        <p:spPr>
          <a:xfrm>
            <a:off x="4707467" y="2957436"/>
            <a:ext cx="2556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LLM</a:t>
            </a: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0CC4842F-C1EC-32B1-BBA1-1D5F5EBFAF48}"/>
              </a:ext>
            </a:extLst>
          </p:cNvPr>
          <p:cNvSpPr/>
          <p:nvPr/>
        </p:nvSpPr>
        <p:spPr>
          <a:xfrm>
            <a:off x="3369733" y="3556000"/>
            <a:ext cx="1032934" cy="44873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AC6ED0DC-3F4F-E429-5513-129DEA23B2FA}"/>
              </a:ext>
            </a:extLst>
          </p:cNvPr>
          <p:cNvSpPr/>
          <p:nvPr/>
        </p:nvSpPr>
        <p:spPr>
          <a:xfrm>
            <a:off x="7416800" y="3556000"/>
            <a:ext cx="1032934" cy="44873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EC2CB27E-1916-0001-917D-5B4A813E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4" y="2343422"/>
            <a:ext cx="2394860" cy="2394860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F3BC4B8E-7847-BC24-E2A8-123AB973A4DF}"/>
              </a:ext>
            </a:extLst>
          </p:cNvPr>
          <p:cNvSpPr txBox="1"/>
          <p:nvPr/>
        </p:nvSpPr>
        <p:spPr>
          <a:xfrm>
            <a:off x="3306236" y="3221251"/>
            <a:ext cx="8466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Parameter</a:t>
            </a:r>
          </a:p>
          <a:p>
            <a:r>
              <a:rPr lang="en-US" sz="1050" dirty="0"/>
              <a:t>        von</a:t>
            </a:r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5A1FB404-7353-9C70-3A5C-B5FE4D61BBC2}"/>
              </a:ext>
            </a:extLst>
          </p:cNvPr>
          <p:cNvSpPr txBox="1"/>
          <p:nvPr/>
        </p:nvSpPr>
        <p:spPr>
          <a:xfrm>
            <a:off x="3335866" y="3971498"/>
            <a:ext cx="8466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Evaluation</a:t>
            </a:r>
            <a:endParaRPr lang="en-US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EA75197-AA97-3C6D-535E-35942864C82C}"/>
              </a:ext>
            </a:extLst>
          </p:cNvPr>
          <p:cNvSpPr txBox="1"/>
          <p:nvPr/>
        </p:nvSpPr>
        <p:spPr>
          <a:xfrm>
            <a:off x="7450667" y="3413894"/>
            <a:ext cx="8466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Erkl</a:t>
            </a:r>
            <a:r>
              <a:rPr lang="de-DE" sz="1050" dirty="0"/>
              <a:t>ä</a:t>
            </a:r>
            <a:r>
              <a:rPr lang="en-US" sz="1050" dirty="0"/>
              <a:t>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/>
              <a:t>Unique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/>
          <a:lstStyle/>
          <a:p>
            <a:r>
              <a:rPr lang="en-ZA"/>
              <a:t>Only curriculum specifically dedicated to helping both schools and students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/>
          <a:lstStyle/>
          <a:p>
            <a:r>
              <a:rPr lang="en-US"/>
              <a:t>Product overview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/>
          <a:lstStyle/>
          <a:p>
            <a:r>
              <a:rPr lang="en-ZA"/>
              <a:t>First to market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 fontScale="92500"/>
          </a:bodyPr>
          <a:lstStyle/>
          <a:p>
            <a:r>
              <a:rPr lang="en-ZA" dirty="0"/>
              <a:t>First beautifully designed tool that's both stylish and focused on STEM education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/>
          <a:lstStyle/>
          <a:p>
            <a:r>
              <a:rPr lang="en-ZA"/>
              <a:t>Authentic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ZA"/>
              <a:t>Designed with the help and input of students and teachers in STEM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a circuit board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700"/>
            <a:ext cx="7080595" cy="68707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Simple and efficient to use</a:t>
            </a:r>
          </a:p>
          <a:p>
            <a:r>
              <a:rPr lang="en-ZA" noProof="1"/>
              <a:t>Quick customer service assistance</a:t>
            </a:r>
          </a:p>
          <a:p>
            <a:r>
              <a:rPr lang="en-ZA" noProof="1"/>
              <a:t>Free 90-day customer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780</Words>
  <Application>Microsoft Office PowerPoint</Application>
  <PresentationFormat>Breitbild</PresentationFormat>
  <Paragraphs>278</Paragraphs>
  <Slides>22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Source Sans Pro</vt:lpstr>
      <vt:lpstr>Times New Roman</vt:lpstr>
      <vt:lpstr>Office Theme</vt:lpstr>
      <vt:lpstr>PowerPoint-Präsentation</vt:lpstr>
      <vt:lpstr>Gliederung</vt:lpstr>
      <vt:lpstr>Unsere idee im detail</vt:lpstr>
      <vt:lpstr>Unsere Idee im detail</vt:lpstr>
      <vt:lpstr>Business Model Canvas</vt:lpstr>
      <vt:lpstr>Umsetzungsstrategie und aktueller Stand -  Via fine-tuned llm</vt:lpstr>
      <vt:lpstr>Umsetzungsstrategie und aktueller Stand -  Via chess Engine und llm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Our competition </vt:lpstr>
      <vt:lpstr>SCALING FOR the future</vt:lpstr>
      <vt:lpstr>Two-year action plan</vt:lpstr>
      <vt:lpstr>Financials</vt:lpstr>
      <vt:lpstr>Meet the team</vt:lpstr>
      <vt:lpstr>Meet the FULL team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Debebe, Aaron</cp:lastModifiedBy>
  <cp:revision>39</cp:revision>
  <dcterms:created xsi:type="dcterms:W3CDTF">2024-02-01T14:26:42Z</dcterms:created>
  <dcterms:modified xsi:type="dcterms:W3CDTF">2024-02-01T19:36:27Z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